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  <p:sldMasterId id="2147483744" r:id="rId2"/>
    <p:sldMasterId id="2147483814" r:id="rId3"/>
    <p:sldMasterId id="2147483887" r:id="rId4"/>
    <p:sldMasterId id="2147483660" r:id="rId5"/>
    <p:sldMasterId id="2147483700" r:id="rId6"/>
    <p:sldMasterId id="2147483801" r:id="rId7"/>
    <p:sldMasterId id="2147483899" r:id="rId8"/>
  </p:sldMasterIdLst>
  <p:sldIdLst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F5C71-59E5-C79B-6C73-3A810D5ED003}" v="207" dt="2021-03-31T20:10:06.151"/>
    <p1510:client id="{D9F9F32F-A536-4EE9-8BA1-1E07D78CACDC}" v="19" dt="2021-03-29T07:46:45.145"/>
    <p1510:client id="{ECE07B2B-62A2-E5F5-2E1F-02CB060F9C78}" v="6" dt="2021-03-29T08:00:55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A8662-DD87-4D5A-B481-8FC1D950FAFF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US"/>
        </a:p>
      </dgm:t>
    </dgm:pt>
    <dgm:pt modelId="{07EE7ABF-8064-411B-9238-1530C8A5950E}">
      <dgm:prSet/>
      <dgm:spPr/>
      <dgm:t>
        <a:bodyPr/>
        <a:lstStyle/>
        <a:p>
          <a:r>
            <a:rPr lang="en-GB"/>
            <a:t>The SemEval2014 Task9-SubTask B full data, the SemEval2016 full data Task4 and the SemEval2017 development data were used forming a total of around 32.000 tweets</a:t>
          </a:r>
          <a:endParaRPr lang="en-US"/>
        </a:p>
      </dgm:t>
    </dgm:pt>
    <dgm:pt modelId="{3246E4AA-0BFA-40EC-95FF-076E5FB57899}" type="parTrans" cxnId="{5D89FAA7-4B12-4B8F-824D-36F38CE80D95}">
      <dgm:prSet/>
      <dgm:spPr/>
      <dgm:t>
        <a:bodyPr/>
        <a:lstStyle/>
        <a:p>
          <a:endParaRPr lang="en-US"/>
        </a:p>
      </dgm:t>
    </dgm:pt>
    <dgm:pt modelId="{4335083C-1B1F-4D6B-A7A2-68612CDD2C7D}" type="sibTrans" cxnId="{5D89FAA7-4B12-4B8F-824D-36F38CE80D95}">
      <dgm:prSet/>
      <dgm:spPr/>
      <dgm:t>
        <a:bodyPr/>
        <a:lstStyle/>
        <a:p>
          <a:endParaRPr lang="en-US"/>
        </a:p>
      </dgm:t>
    </dgm:pt>
    <dgm:pt modelId="{B5B6F705-3023-4F20-A0D4-B1B80D75CD4B}">
      <dgm:prSet/>
      <dgm:spPr/>
      <dgm:t>
        <a:bodyPr/>
        <a:lstStyle/>
        <a:p>
          <a:r>
            <a:rPr lang="en-GB"/>
            <a:t>Consisted of a body of 662.000 words with a vocabulary of around 10.000 words</a:t>
          </a:r>
          <a:endParaRPr lang="en-US"/>
        </a:p>
      </dgm:t>
    </dgm:pt>
    <dgm:pt modelId="{A964C87F-488C-4C58-BB33-3A5D9670E1CB}" type="parTrans" cxnId="{D79EC4B9-2F35-4021-A251-699676277D31}">
      <dgm:prSet/>
      <dgm:spPr/>
      <dgm:t>
        <a:bodyPr/>
        <a:lstStyle/>
        <a:p>
          <a:endParaRPr lang="en-US"/>
        </a:p>
      </dgm:t>
    </dgm:pt>
    <dgm:pt modelId="{691DF73A-DC63-48B5-BD2F-8719E6DC916A}" type="sibTrans" cxnId="{D79EC4B9-2F35-4021-A251-699676277D31}">
      <dgm:prSet/>
      <dgm:spPr/>
      <dgm:t>
        <a:bodyPr/>
        <a:lstStyle/>
        <a:p>
          <a:endParaRPr lang="en-US"/>
        </a:p>
      </dgm:t>
    </dgm:pt>
    <dgm:pt modelId="{2910EDC6-EDE8-4AE3-9F1A-05B55E7C624B}">
      <dgm:prSet/>
      <dgm:spPr/>
      <dgm:t>
        <a:bodyPr/>
        <a:lstStyle/>
        <a:p>
          <a:r>
            <a:rPr lang="en-GB"/>
            <a:t>Conversion of all letters to lowercase, the removal of some special characters and emoticons or the tagging of urls</a:t>
          </a:r>
          <a:endParaRPr lang="en-US"/>
        </a:p>
      </dgm:t>
    </dgm:pt>
    <dgm:pt modelId="{7C9000C1-905B-4817-B110-7A5483D82052}" type="parTrans" cxnId="{CC482B6F-F011-4361-9F17-742F4B42BBB8}">
      <dgm:prSet/>
      <dgm:spPr/>
      <dgm:t>
        <a:bodyPr/>
        <a:lstStyle/>
        <a:p>
          <a:endParaRPr lang="en-US"/>
        </a:p>
      </dgm:t>
    </dgm:pt>
    <dgm:pt modelId="{54A9C1EA-6C05-4EF2-A0B9-F90E4976C7FA}" type="sibTrans" cxnId="{CC482B6F-F011-4361-9F17-742F4B42BBB8}">
      <dgm:prSet/>
      <dgm:spPr/>
      <dgm:t>
        <a:bodyPr/>
        <a:lstStyle/>
        <a:p>
          <a:endParaRPr lang="en-US"/>
        </a:p>
      </dgm:t>
    </dgm:pt>
    <dgm:pt modelId="{94FE822F-E7CA-471C-96E8-F005C4AC3805}" type="pres">
      <dgm:prSet presAssocID="{1A7A8662-DD87-4D5A-B481-8FC1D950FAFF}" presName="linear" presStyleCnt="0">
        <dgm:presLayoutVars>
          <dgm:animLvl val="lvl"/>
          <dgm:resizeHandles val="exact"/>
        </dgm:presLayoutVars>
      </dgm:prSet>
      <dgm:spPr/>
    </dgm:pt>
    <dgm:pt modelId="{598BA4F2-25CF-437D-8E44-5AE7B4BD051D}" type="pres">
      <dgm:prSet presAssocID="{07EE7ABF-8064-411B-9238-1530C8A595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F2F3C7-6AE3-43C2-A282-960438972C3A}" type="pres">
      <dgm:prSet presAssocID="{4335083C-1B1F-4D6B-A7A2-68612CDD2C7D}" presName="spacer" presStyleCnt="0"/>
      <dgm:spPr/>
    </dgm:pt>
    <dgm:pt modelId="{D14089C0-BB64-4A48-96EB-041CD55D0D02}" type="pres">
      <dgm:prSet presAssocID="{B5B6F705-3023-4F20-A0D4-B1B80D75CD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4C4581-5E7B-4C90-8175-9B6720C10F14}" type="pres">
      <dgm:prSet presAssocID="{691DF73A-DC63-48B5-BD2F-8719E6DC916A}" presName="spacer" presStyleCnt="0"/>
      <dgm:spPr/>
    </dgm:pt>
    <dgm:pt modelId="{E736A400-3309-4689-96A3-CEC987EAA72A}" type="pres">
      <dgm:prSet presAssocID="{2910EDC6-EDE8-4AE3-9F1A-05B55E7C62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9BC0702-8D9B-404C-924F-49DF87A0C376}" type="presOf" srcId="{07EE7ABF-8064-411B-9238-1530C8A5950E}" destId="{598BA4F2-25CF-437D-8E44-5AE7B4BD051D}" srcOrd="0" destOrd="0" presId="urn:microsoft.com/office/officeart/2005/8/layout/vList2"/>
    <dgm:cxn modelId="{E17AE12B-E72C-4E06-8C92-6CDD5D0242CC}" type="presOf" srcId="{1A7A8662-DD87-4D5A-B481-8FC1D950FAFF}" destId="{94FE822F-E7CA-471C-96E8-F005C4AC3805}" srcOrd="0" destOrd="0" presId="urn:microsoft.com/office/officeart/2005/8/layout/vList2"/>
    <dgm:cxn modelId="{CC482B6F-F011-4361-9F17-742F4B42BBB8}" srcId="{1A7A8662-DD87-4D5A-B481-8FC1D950FAFF}" destId="{2910EDC6-EDE8-4AE3-9F1A-05B55E7C624B}" srcOrd="2" destOrd="0" parTransId="{7C9000C1-905B-4817-B110-7A5483D82052}" sibTransId="{54A9C1EA-6C05-4EF2-A0B9-F90E4976C7FA}"/>
    <dgm:cxn modelId="{CE1E9A88-7B8E-4A7B-B075-DF8DA74209EE}" type="presOf" srcId="{B5B6F705-3023-4F20-A0D4-B1B80D75CD4B}" destId="{D14089C0-BB64-4A48-96EB-041CD55D0D02}" srcOrd="0" destOrd="0" presId="urn:microsoft.com/office/officeart/2005/8/layout/vList2"/>
    <dgm:cxn modelId="{5D89FAA7-4B12-4B8F-824D-36F38CE80D95}" srcId="{1A7A8662-DD87-4D5A-B481-8FC1D950FAFF}" destId="{07EE7ABF-8064-411B-9238-1530C8A5950E}" srcOrd="0" destOrd="0" parTransId="{3246E4AA-0BFA-40EC-95FF-076E5FB57899}" sibTransId="{4335083C-1B1F-4D6B-A7A2-68612CDD2C7D}"/>
    <dgm:cxn modelId="{D79EC4B9-2F35-4021-A251-699676277D31}" srcId="{1A7A8662-DD87-4D5A-B481-8FC1D950FAFF}" destId="{B5B6F705-3023-4F20-A0D4-B1B80D75CD4B}" srcOrd="1" destOrd="0" parTransId="{A964C87F-488C-4C58-BB33-3A5D9670E1CB}" sibTransId="{691DF73A-DC63-48B5-BD2F-8719E6DC916A}"/>
    <dgm:cxn modelId="{3F570BD1-389E-437E-9753-2102542D26BF}" type="presOf" srcId="{2910EDC6-EDE8-4AE3-9F1A-05B55E7C624B}" destId="{E736A400-3309-4689-96A3-CEC987EAA72A}" srcOrd="0" destOrd="0" presId="urn:microsoft.com/office/officeart/2005/8/layout/vList2"/>
    <dgm:cxn modelId="{B0A303A4-2F45-48D7-B123-E8E32B56DF05}" type="presParOf" srcId="{94FE822F-E7CA-471C-96E8-F005C4AC3805}" destId="{598BA4F2-25CF-437D-8E44-5AE7B4BD051D}" srcOrd="0" destOrd="0" presId="urn:microsoft.com/office/officeart/2005/8/layout/vList2"/>
    <dgm:cxn modelId="{174D0BCC-E536-41BF-91D5-433ADC02BA5D}" type="presParOf" srcId="{94FE822F-E7CA-471C-96E8-F005C4AC3805}" destId="{6FF2F3C7-6AE3-43C2-A282-960438972C3A}" srcOrd="1" destOrd="0" presId="urn:microsoft.com/office/officeart/2005/8/layout/vList2"/>
    <dgm:cxn modelId="{C980EE7C-1996-46F0-915B-E7EB6451638B}" type="presParOf" srcId="{94FE822F-E7CA-471C-96E8-F005C4AC3805}" destId="{D14089C0-BB64-4A48-96EB-041CD55D0D02}" srcOrd="2" destOrd="0" presId="urn:microsoft.com/office/officeart/2005/8/layout/vList2"/>
    <dgm:cxn modelId="{FF9A4C5D-F1F4-4F16-A4C9-0BE8B633A28D}" type="presParOf" srcId="{94FE822F-E7CA-471C-96E8-F005C4AC3805}" destId="{C84C4581-5E7B-4C90-8175-9B6720C10F14}" srcOrd="3" destOrd="0" presId="urn:microsoft.com/office/officeart/2005/8/layout/vList2"/>
    <dgm:cxn modelId="{DB15F34C-DF7D-4538-94A2-3041B09C68F6}" type="presParOf" srcId="{94FE822F-E7CA-471C-96E8-F005C4AC3805}" destId="{E736A400-3309-4689-96A3-CEC987EAA72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BA4F2-25CF-437D-8E44-5AE7B4BD051D}">
      <dsp:nvSpPr>
        <dsp:cNvPr id="0" name=""/>
        <dsp:cNvSpPr/>
      </dsp:nvSpPr>
      <dsp:spPr>
        <a:xfrm>
          <a:off x="0" y="18227"/>
          <a:ext cx="5299383" cy="137592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SemEval2014 Task9-SubTask B full data, the SemEval2016 full data Task4 and the SemEval2017 development data were used forming a total of around 32.000 tweets</a:t>
          </a:r>
          <a:endParaRPr lang="en-US" sz="1400" kern="1200"/>
        </a:p>
      </dsp:txBody>
      <dsp:txXfrm>
        <a:off x="67167" y="85394"/>
        <a:ext cx="5165049" cy="1241586"/>
      </dsp:txXfrm>
    </dsp:sp>
    <dsp:sp modelId="{D14089C0-BB64-4A48-96EB-041CD55D0D02}">
      <dsp:nvSpPr>
        <dsp:cNvPr id="0" name=""/>
        <dsp:cNvSpPr/>
      </dsp:nvSpPr>
      <dsp:spPr>
        <a:xfrm>
          <a:off x="0" y="1434467"/>
          <a:ext cx="5299383" cy="1375920"/>
        </a:xfrm>
        <a:prstGeom prst="roundRect">
          <a:avLst/>
        </a:prstGeom>
        <a:solidFill>
          <a:schemeClr val="accent2">
            <a:shade val="80000"/>
            <a:hueOff val="52051"/>
            <a:satOff val="-33661"/>
            <a:lumOff val="19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Consisted of a body of 662.000 words with a vocabulary of around 10.000 words</a:t>
          </a:r>
          <a:endParaRPr lang="en-US" sz="1400" kern="1200"/>
        </a:p>
      </dsp:txBody>
      <dsp:txXfrm>
        <a:off x="67167" y="1501634"/>
        <a:ext cx="5165049" cy="1241586"/>
      </dsp:txXfrm>
    </dsp:sp>
    <dsp:sp modelId="{E736A400-3309-4689-96A3-CEC987EAA72A}">
      <dsp:nvSpPr>
        <dsp:cNvPr id="0" name=""/>
        <dsp:cNvSpPr/>
      </dsp:nvSpPr>
      <dsp:spPr>
        <a:xfrm>
          <a:off x="0" y="2850707"/>
          <a:ext cx="5299383" cy="1375920"/>
        </a:xfrm>
        <a:prstGeom prst="roundRect">
          <a:avLst/>
        </a:prstGeom>
        <a:solidFill>
          <a:schemeClr val="accent2">
            <a:shade val="80000"/>
            <a:hueOff val="104103"/>
            <a:satOff val="-67322"/>
            <a:lumOff val="383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Conversion of all letters to lowercase, the removal of some special characters and emoticons or the tagging of urls</a:t>
          </a:r>
          <a:endParaRPr lang="en-US" sz="1400" kern="1200"/>
        </a:p>
      </dsp:txBody>
      <dsp:txXfrm>
        <a:off x="67167" y="2917874"/>
        <a:ext cx="5165049" cy="124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07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67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6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30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00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30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7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2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85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20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940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69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69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27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69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041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1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2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0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37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50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86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6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4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4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4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455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628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494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84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4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2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23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13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144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82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190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3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9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96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25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92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70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078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15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646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545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729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4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4/28/2021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3788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43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2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18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120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30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8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8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4/28/2021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122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83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404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2208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637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0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557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276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80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99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4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43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06" r:id="rId4"/>
    <p:sldLayoutId id="2147483911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April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50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1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0" r:id="rId6"/>
    <p:sldLayoutId id="2147483876" r:id="rId7"/>
    <p:sldLayoutId id="2147483877" r:id="rId8"/>
    <p:sldLayoutId id="2147483878" r:id="rId9"/>
    <p:sldLayoutId id="2147483879" r:id="rId10"/>
    <p:sldLayoutId id="21474838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1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kern="1200" spc="1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6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2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3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8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2" r:id="rId6"/>
    <p:sldLayoutId id="2147483888" r:id="rId7"/>
    <p:sldLayoutId id="2147483889" r:id="rId8"/>
    <p:sldLayoutId id="2147483890" r:id="rId9"/>
    <p:sldLayoutId id="2147483891" r:id="rId10"/>
    <p:sldLayoutId id="21474838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eeexplore.ieee.org/document/8876896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3" descr="Digital business graph and charts">
            <a:extLst>
              <a:ext uri="{FF2B5EF4-FFF2-40B4-BE49-F238E27FC236}">
                <a16:creationId xmlns:a16="http://schemas.microsoft.com/office/drawing/2014/main" id="{D9879341-A38F-45C5-8230-F8722A39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3332" r="1784" b="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7998" y="1174124"/>
            <a:ext cx="10190071" cy="2247717"/>
          </a:xfrm>
          <a:solidFill>
            <a:srgbClr val="000000">
              <a:alpha val="50000"/>
            </a:srgbClr>
          </a:solidFill>
        </p:spPr>
        <p:txBody>
          <a:bodyPr anchor="b">
            <a:normAutofit fontScale="90000"/>
          </a:bodyPr>
          <a:lstStyle/>
          <a:p>
            <a:r>
              <a:rPr lang="en-GB" sz="5200">
                <a:solidFill>
                  <a:srgbClr val="FFFFFF"/>
                </a:solidFill>
                <a:ea typeface="+mj-lt"/>
                <a:cs typeface="+mj-lt"/>
              </a:rPr>
              <a:t>EVALUATION OF DEEP LEARNING TECHNIQUES IN SENTIMENT ANALYSIS FROM TWITTER DATA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0633B3-DEB6-44F2-BCD3-2EEE47224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2462" y="3624303"/>
            <a:ext cx="3005389" cy="1470464"/>
          </a:xfrm>
          <a:solidFill>
            <a:srgbClr val="000000">
              <a:alpha val="50000"/>
            </a:srgbClr>
          </a:solidFill>
        </p:spPr>
        <p:txBody>
          <a:bodyPr anchor="t">
            <a:normAutofit/>
          </a:bodyPr>
          <a:lstStyle/>
          <a:p>
            <a:pPr algn="l"/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Sani </a:t>
            </a:r>
            <a:r>
              <a:rPr lang="en-GB" sz="2200" b="1" err="1">
                <a:solidFill>
                  <a:schemeClr val="bg1"/>
                </a:solidFill>
                <a:ea typeface="+mn-lt"/>
                <a:cs typeface="+mn-lt"/>
              </a:rPr>
              <a:t>Kamış</a:t>
            </a:r>
            <a:endParaRPr lang="en-GB" sz="2200" b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en-GB" sz="2200" b="1" err="1">
                <a:solidFill>
                  <a:schemeClr val="bg1"/>
                </a:solidFill>
                <a:ea typeface="+mn-lt"/>
                <a:cs typeface="+mn-lt"/>
              </a:rPr>
              <a:t>Yeditepe</a:t>
            </a:r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 University</a:t>
            </a:r>
          </a:p>
          <a:p>
            <a:pPr algn="l"/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Istanbul, Turkey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FCEF-E415-41B5-B302-7A26EBE8A26F}"/>
              </a:ext>
            </a:extLst>
          </p:cNvPr>
          <p:cNvSpPr txBox="1"/>
          <p:nvPr/>
        </p:nvSpPr>
        <p:spPr>
          <a:xfrm>
            <a:off x="2719754" y="5697415"/>
            <a:ext cx="67524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PRIYANKA HOTCHANDANI, COMPS B3, 1911106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E9E8BCAD-744E-453E-B66F-DF17390BD7A7}"/>
              </a:ext>
            </a:extLst>
          </p:cNvPr>
          <p:cNvSpPr txBox="1">
            <a:spLocks/>
          </p:cNvSpPr>
          <p:nvPr/>
        </p:nvSpPr>
        <p:spPr>
          <a:xfrm>
            <a:off x="7537447" y="3624303"/>
            <a:ext cx="3005389" cy="1470464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b="1" err="1">
                <a:solidFill>
                  <a:schemeClr val="bg1"/>
                </a:solidFill>
                <a:ea typeface="+mn-lt"/>
                <a:cs typeface="+mn-lt"/>
              </a:rPr>
              <a:t>Dionysis</a:t>
            </a:r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err="1">
                <a:solidFill>
                  <a:schemeClr val="bg1"/>
                </a:solidFill>
                <a:ea typeface="+mn-lt"/>
                <a:cs typeface="+mn-lt"/>
              </a:rPr>
              <a:t>Goularas</a:t>
            </a:r>
            <a:endParaRPr lang="en-US" b="1">
              <a:solidFill>
                <a:schemeClr val="bg1"/>
              </a:solidFill>
            </a:endParaRPr>
          </a:p>
          <a:p>
            <a:pPr algn="l"/>
            <a:r>
              <a:rPr lang="en-GB" sz="2200" b="1" err="1">
                <a:solidFill>
                  <a:schemeClr val="bg1"/>
                </a:solidFill>
                <a:ea typeface="+mn-lt"/>
                <a:cs typeface="+mn-lt"/>
              </a:rPr>
              <a:t>Yeditepe</a:t>
            </a:r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 University</a:t>
            </a:r>
          </a:p>
          <a:p>
            <a:pPr algn="l"/>
            <a:r>
              <a:rPr lang="en-GB" sz="2200" b="1">
                <a:solidFill>
                  <a:schemeClr val="bg1"/>
                </a:solidFill>
                <a:ea typeface="+mn-lt"/>
                <a:cs typeface="+mn-lt"/>
              </a:rPr>
              <a:t>Istanbul, Turkey</a:t>
            </a:r>
            <a:endParaRPr lang="en-GB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8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here of mesh and nodes">
            <a:extLst>
              <a:ext uri="{FF2B5EF4-FFF2-40B4-BE49-F238E27FC236}">
                <a16:creationId xmlns:a16="http://schemas.microsoft.com/office/drawing/2014/main" id="{9A40E080-2B82-452F-8A35-6F9C87E57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30" b="2357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NEURAL NETWORKS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lIns="109728" tIns="109728" rIns="109728" bIns="9144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Proposed neural network configurations are based on CNN and LSTM networks</a:t>
            </a:r>
          </a:p>
          <a:p>
            <a:r>
              <a:rPr lang="en-US" sz="2000">
                <a:ea typeface="+mn-lt"/>
                <a:cs typeface="+mn-lt"/>
              </a:rPr>
              <a:t>All the networks were tested with both non-regional and regional datasets</a:t>
            </a:r>
          </a:p>
          <a:p>
            <a:r>
              <a:rPr lang="en-US" sz="2000">
                <a:ea typeface="+mn-lt"/>
                <a:cs typeface="+mn-lt"/>
              </a:rPr>
              <a:t>All networks were trained with 300 epochs and used sigmoid activation function</a:t>
            </a:r>
            <a:endParaRPr lang="en-US" sz="2000"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99053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2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2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0C922-23F2-4DCC-B6E1-519C6E0A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99" y="1031601"/>
            <a:ext cx="5213802" cy="1170432"/>
          </a:xfrm>
        </p:spPr>
        <p:txBody>
          <a:bodyPr anchor="b">
            <a:noAutofit/>
          </a:bodyPr>
          <a:lstStyle/>
          <a:p>
            <a:r>
              <a:rPr lang="en-US">
                <a:ea typeface="+mj-lt"/>
                <a:cs typeface="+mj-lt"/>
              </a:rPr>
              <a:t>NEURAL NETWORKS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25C2-C55D-4345-BE0B-092A3A7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02" y="2512611"/>
            <a:ext cx="4230578" cy="3664351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2200">
                <a:ea typeface="Microsoft YaHei"/>
              </a:rPr>
              <a:t>Single CNN Network</a:t>
            </a:r>
            <a:endParaRPr lang="en-US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Single LSTM Network</a:t>
            </a:r>
          </a:p>
          <a:p>
            <a:r>
              <a:rPr lang="en-GB" sz="2200">
                <a:ea typeface="+mn-lt"/>
                <a:cs typeface="+mn-lt"/>
              </a:rPr>
              <a:t>Individual CNN and LSTM Networks</a:t>
            </a:r>
            <a:endParaRPr lang="en-GB">
              <a:ea typeface="Microsoft YaHei"/>
            </a:endParaRPr>
          </a:p>
          <a:p>
            <a:endParaRPr lang="en-GB" sz="2200">
              <a:ea typeface="Microsoft YaHei"/>
            </a:endParaRPr>
          </a:p>
        </p:txBody>
      </p:sp>
      <p:pic>
        <p:nvPicPr>
          <p:cNvPr id="4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F7512E92-936F-41AD-97E9-D2A476FF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24" y="517600"/>
            <a:ext cx="5056591" cy="274320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593FA3D-43A9-4A38-813F-5558E7866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127" y="4030057"/>
            <a:ext cx="5138928" cy="18114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79B98-D473-4C12-A4D3-5955BE736AA7}"/>
              </a:ext>
            </a:extLst>
          </p:cNvPr>
          <p:cNvCxnSpPr/>
          <p:nvPr/>
        </p:nvCxnSpPr>
        <p:spPr>
          <a:xfrm flipV="1">
            <a:off x="4102511" y="1956621"/>
            <a:ext cx="2389237" cy="81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63B4C5-E002-4583-9A31-966192AB4913}"/>
              </a:ext>
            </a:extLst>
          </p:cNvPr>
          <p:cNvCxnSpPr>
            <a:cxnSpLocks/>
          </p:cNvCxnSpPr>
          <p:nvPr/>
        </p:nvCxnSpPr>
        <p:spPr>
          <a:xfrm>
            <a:off x="4102509" y="4151672"/>
            <a:ext cx="2401526" cy="73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0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2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2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0C922-23F2-4DCC-B6E1-519C6E0A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99" y="1031601"/>
            <a:ext cx="5213802" cy="1170432"/>
          </a:xfrm>
        </p:spPr>
        <p:txBody>
          <a:bodyPr anchor="b">
            <a:noAutofit/>
          </a:bodyPr>
          <a:lstStyle/>
          <a:p>
            <a:r>
              <a:rPr lang="en-US">
                <a:ea typeface="+mj-lt"/>
                <a:cs typeface="+mj-lt"/>
              </a:rPr>
              <a:t>NEURAL NETWORKS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25C2-C55D-4345-BE0B-092A3A7E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02" y="2512611"/>
            <a:ext cx="4820513" cy="4057641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Single 3-Layer CNN and LSTM Networks</a:t>
            </a:r>
            <a:endParaRPr lang="en-GB" sz="2200">
              <a:ea typeface="+mn-lt"/>
              <a:cs typeface="+mn-lt"/>
            </a:endParaRPr>
          </a:p>
          <a:p>
            <a:r>
              <a:rPr lang="en-GB" sz="2200">
                <a:ea typeface="+mn-lt"/>
                <a:cs typeface="+mn-lt"/>
              </a:rPr>
              <a:t>Multiple CNN's and LSTM Networks</a:t>
            </a:r>
            <a:endParaRPr lang="en-GB" sz="2200">
              <a:ea typeface="Microsoft YaHei"/>
            </a:endParaRPr>
          </a:p>
          <a:p>
            <a:r>
              <a:rPr lang="en-GB" sz="2200">
                <a:ea typeface="+mn-lt"/>
                <a:cs typeface="+mn-lt"/>
              </a:rPr>
              <a:t>Single 3-Layer CNN and bidirectional LSTM Network</a:t>
            </a:r>
          </a:p>
          <a:p>
            <a:r>
              <a:rPr lang="en-GB" sz="2200">
                <a:ea typeface="+mn-lt"/>
                <a:cs typeface="+mn-lt"/>
              </a:rPr>
              <a:t>Multiple CNN's and bidirectional LSTM Network</a:t>
            </a:r>
            <a:endParaRPr lang="en-GB" sz="2200">
              <a:ea typeface="Microsoft YaHe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79B98-D473-4C12-A4D3-5955BE736AA7}"/>
              </a:ext>
            </a:extLst>
          </p:cNvPr>
          <p:cNvCxnSpPr/>
          <p:nvPr/>
        </p:nvCxnSpPr>
        <p:spPr>
          <a:xfrm flipV="1">
            <a:off x="4618705" y="2300748"/>
            <a:ext cx="1627237" cy="46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63B4C5-E002-4583-9A31-966192AB4913}"/>
              </a:ext>
            </a:extLst>
          </p:cNvPr>
          <p:cNvCxnSpPr>
            <a:cxnSpLocks/>
          </p:cNvCxnSpPr>
          <p:nvPr/>
        </p:nvCxnSpPr>
        <p:spPr>
          <a:xfrm>
            <a:off x="4618703" y="3893575"/>
            <a:ext cx="1627238" cy="47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52B1E3D-EEC0-40A6-93DC-D7F540DC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92" y="963784"/>
            <a:ext cx="5840360" cy="162433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3590BCB-0CE2-4337-A359-A6CDB2CE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46" y="3672813"/>
            <a:ext cx="5471651" cy="26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particle background">
            <a:extLst>
              <a:ext uri="{FF2B5EF4-FFF2-40B4-BE49-F238E27FC236}">
                <a16:creationId xmlns:a16="http://schemas.microsoft.com/office/drawing/2014/main" id="{AA616EAA-9E22-4192-8C90-1E1896484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950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24A-6A70-4816-9A38-CE0575D2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bo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EE9A-E961-43AE-AEFA-F6EF7CF14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GB" sz="2200">
                <a:ea typeface="+mn-lt"/>
                <a:cs typeface="+mn-lt"/>
              </a:rPr>
              <a:t>Performance results of the previous network configurations in terms of Accuracy, Precision Recall, and F-measure (F1) as described in the following equations:</a:t>
            </a:r>
          </a:p>
          <a:p>
            <a:endParaRPr lang="en-GB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B1ECF85-533C-4583-BEA5-B2470767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29" y="3058856"/>
            <a:ext cx="4107424" cy="2964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0BDFE-C177-4C43-AA1F-34187331CAD4}"/>
              </a:ext>
            </a:extLst>
          </p:cNvPr>
          <p:cNvSpPr txBox="1"/>
          <p:nvPr/>
        </p:nvSpPr>
        <p:spPr>
          <a:xfrm>
            <a:off x="6309852" y="3298721"/>
            <a:ext cx="510294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ea typeface="+mn-lt"/>
                <a:cs typeface="+mn-lt"/>
              </a:rPr>
              <a:t>TP - True Positive Predictions</a:t>
            </a:r>
          </a:p>
          <a:p>
            <a:endParaRPr lang="en-GB" sz="2200"/>
          </a:p>
          <a:p>
            <a:r>
              <a:rPr lang="en-GB" sz="2200"/>
              <a:t>TN - </a:t>
            </a:r>
            <a:r>
              <a:rPr lang="en-GB" sz="2200">
                <a:ea typeface="+mn-lt"/>
                <a:cs typeface="+mn-lt"/>
              </a:rPr>
              <a:t>True Negative Predictions</a:t>
            </a:r>
          </a:p>
          <a:p>
            <a:endParaRPr lang="en-GB" sz="2200"/>
          </a:p>
          <a:p>
            <a:r>
              <a:rPr lang="en-GB" sz="2200"/>
              <a:t>FP - False Positive Predictions</a:t>
            </a:r>
            <a:endParaRPr lang="en-GB"/>
          </a:p>
          <a:p>
            <a:endParaRPr lang="en-GB" sz="2200"/>
          </a:p>
          <a:p>
            <a:r>
              <a:rPr lang="en-GB" sz="2200"/>
              <a:t>FN - False Negative Predictions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26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99" y="354227"/>
            <a:ext cx="10909073" cy="1014856"/>
          </a:xfrm>
        </p:spPr>
        <p:txBody>
          <a:bodyPr>
            <a:normAutofit/>
          </a:bodyPr>
          <a:lstStyle/>
          <a:p>
            <a:r>
              <a:rPr lang="en-GB" sz="600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C7E61C5E-D6A9-43A0-B924-8BF42FB3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5" y="2324635"/>
            <a:ext cx="3097933" cy="4104370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9D2D0E7-15EC-4506-8133-3FCA529E3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23" y="2264594"/>
            <a:ext cx="4308301" cy="3585352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0FF46D2E-8E43-4422-B548-C8D0AF65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81" y="2324636"/>
            <a:ext cx="3254256" cy="41781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626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D54AD-750B-4AFB-BB0A-C8B3DF003BA4}"/>
              </a:ext>
            </a:extLst>
          </p:cNvPr>
          <p:cNvSpPr txBox="1"/>
          <p:nvPr/>
        </p:nvSpPr>
        <p:spPr>
          <a:xfrm>
            <a:off x="1195286" y="2122630"/>
            <a:ext cx="10058400" cy="3193294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600"/>
              </a:spcAft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Observations:</a:t>
            </a:r>
            <a:endParaRPr lang="en-US"/>
          </a:p>
          <a:p>
            <a:pPr algn="just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 Utilizing the </a:t>
            </a:r>
            <a:r>
              <a:rPr 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GloVe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system increased the performance of almost all configurations by 5%-7%</a:t>
            </a:r>
          </a:p>
          <a:p>
            <a:pPr algn="just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 Using multiple CNN with LSTM networks instead of simple configurations increases the performance of the system, independently of the word embedding system by 3%-6%</a:t>
            </a:r>
          </a:p>
          <a:p>
            <a:pPr algn="just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 Separating the text input into regions in most cases doesn’t really improve the performance of a configuration</a:t>
            </a:r>
          </a:p>
          <a:p>
            <a:pPr algn="just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 Use of bidirectional LSTM networks instead of simple LSTM networks doesn’t present any real advantage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211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70D92-8EE6-46FC-A3BD-DE5856F3C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0" r="-1" b="429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679" y="344590"/>
            <a:ext cx="4780129" cy="1209727"/>
          </a:xfrm>
        </p:spPr>
        <p:txBody>
          <a:bodyPr vert="horz" lIns="109728" tIns="109728" rIns="109728" bIns="91440" rtlCol="0" anchor="b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cap="none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3600" cap="none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551" y="1649311"/>
            <a:ext cx="5393105" cy="4155153"/>
          </a:xfrm>
        </p:spPr>
        <p:txBody>
          <a:bodyPr vert="horz" lIns="109728" tIns="109728" rIns="109728" bIns="91440" rtlCol="0">
            <a:normAutofit/>
          </a:bodyPr>
          <a:lstStyle/>
          <a:p>
            <a:pPr indent="-342900" algn="just">
              <a:buFont typeface="Corbel" panose="020B0503020204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Deep Learning methods along with word embedding systems tested for sentiment analysis in Twitter data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342900" algn="just">
              <a:buFont typeface="Corbel" panose="020B0503020204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gave slightly inferior results (65% accuracy)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342900" algn="just">
              <a:buFont typeface="Corbel" panose="020B0503020204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Proved that having an appropriate dataset is the key element for increasing the performance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342900" algn="just">
              <a:buFont typeface="Corbel" panose="020B0503020204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Showed the limitations of CNN and LSTM networks on the field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algn="just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indent="-342900" algn="just">
              <a:buFont typeface="Corbel" panose="020B0503020204020204" pitchFamily="34" charset="0"/>
              <a:buChar char="•"/>
            </a:pP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93831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bstract modern tunnel">
            <a:extLst>
              <a:ext uri="{FF2B5EF4-FFF2-40B4-BE49-F238E27FC236}">
                <a16:creationId xmlns:a16="http://schemas.microsoft.com/office/drawing/2014/main" id="{792E16EE-F55A-46FA-964F-207A6973B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7" r="22633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55" name="Freeform: Shape 1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7" name="Freeform: Shape 1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STRATEGY FOR IMPLEMENTATION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904" y="2314013"/>
            <a:ext cx="4574165" cy="40660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2200" cap="none"/>
              <a:t>Implement Word2Vec model, which is one of the two word embedding models talked about in the paper</a:t>
            </a:r>
            <a:endParaRPr lang="en-US" sz="2200"/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2200" cap="none"/>
              <a:t>Implementation of Label encoder used to classify text into 'POSITIVE', 'NEGATIVE', 'NEUTRAL'</a:t>
            </a:r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2200"/>
              <a:t>Kaggle Dataset to be used: </a:t>
            </a:r>
            <a:r>
              <a:rPr lang="en-US" sz="2200" b="1">
                <a:ea typeface="+mn-lt"/>
                <a:cs typeface="+mn-lt"/>
              </a:rPr>
              <a:t>Sentiment140 dataset with 1.6 million tweets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528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3" descr="Wooden puzzle">
            <a:extLst>
              <a:ext uri="{FF2B5EF4-FFF2-40B4-BE49-F238E27FC236}">
                <a16:creationId xmlns:a16="http://schemas.microsoft.com/office/drawing/2014/main" id="{77F576DB-E431-4AE7-A2BA-CAC50F658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874" b="787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297" y="260889"/>
            <a:ext cx="7506105" cy="865574"/>
          </a:xfrm>
        </p:spPr>
        <p:txBody>
          <a:bodyPr>
            <a:normAutofit fontScale="90000"/>
          </a:bodyPr>
          <a:lstStyle/>
          <a:p>
            <a:pPr algn="l"/>
            <a:r>
              <a:rPr lang="en-GB" sz="52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78CEF02-18B9-43F6-AED7-9E3F92902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39" y="1414361"/>
            <a:ext cx="10668000" cy="50724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GB">
                <a:solidFill>
                  <a:schemeClr val="bg1"/>
                </a:solidFill>
              </a:rPr>
              <a:t>Link to the research paper: </a:t>
            </a:r>
            <a:r>
              <a:rPr lang="en-GB" dirty="0">
                <a:ea typeface="+mn-lt"/>
                <a:cs typeface="+mn-lt"/>
                <a:hlinkClick r:id="rId5"/>
              </a:rPr>
              <a:t>https://ieeexplore.ieee.org/document/8876896</a:t>
            </a:r>
            <a:endParaRPr lang="en-GB">
              <a:solidFill>
                <a:srgbClr val="FFFFFF"/>
              </a:solidFill>
              <a:ea typeface="+mn-lt"/>
              <a:cs typeface="+mn-lt"/>
            </a:endParaRPr>
          </a:p>
          <a:p>
            <a:pPr algn="l"/>
            <a:r>
              <a:rPr lang="en-GB">
                <a:solidFill>
                  <a:schemeClr val="bg1"/>
                </a:solidFill>
              </a:rPr>
              <a:t>Few references from the paper:</a:t>
            </a:r>
          </a:p>
          <a:p>
            <a:pPr algn="l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[1] L. L. Bo Pang, «Opinion Mining and Sentiment Analysis Bo», Found. Trends® Inf. Retr., vol. 1, no. 2, pp. 91–231, 2008. </a:t>
            </a:r>
          </a:p>
          <a:p>
            <a:pPr algn="l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[2] K. Fukushima, «Neocognition: A Self-organizing Neural Network Model for a Mechanism of Pattern Recognition Unaffected by Shift in Position», Biol. Cybern., vol. 202, no. 36, pp. 193–202, 1980. </a:t>
            </a:r>
          </a:p>
          <a:p>
            <a:pPr algn="l"/>
            <a:r>
              <a:rPr lang="en-GB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GB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  <a:p>
            <a:pPr algn="l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[27]J. Wang, L.-C. Yu, K. R. Lai, eta X. Zhang, «Dimensional Sentiment Analysis Using a Regional CNN-LSTM Model», Proc. 54th Annu. Meet. Assoc. Comput. Linguist. (Volume 2 Short Pap., Vol 2, pp. 225– 230, 2016.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A7574A8-A48E-4FCC-B416-05B06246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26" b="552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GB" sz="5400">
                <a:cs typeface="Calibri Light"/>
              </a:rPr>
              <a:t>INTRODUCTION</a:t>
            </a:r>
            <a:endParaRPr lang="en-GB" sz="5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C9CBD-7DBF-4EA7-A021-C88FF44B5AC6}"/>
              </a:ext>
            </a:extLst>
          </p:cNvPr>
          <p:cNvSpPr txBox="1"/>
          <p:nvPr/>
        </p:nvSpPr>
        <p:spPr>
          <a:xfrm>
            <a:off x="480646" y="3598984"/>
            <a:ext cx="5615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8174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570E6-D005-4FEB-A3F2-9837EB9B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F9BF72-D4F7-4510-A3FC-3DD520F8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1981" y="1"/>
            <a:ext cx="5236971" cy="6858000"/>
            <a:chOff x="20829" y="1"/>
            <a:chExt cx="5236971" cy="68579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914F4B-4DC0-49A2-A45D-52486987D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5426B7-6385-4AD1-9878-5BB28190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84DB8A-A746-4EDB-BFF3-31948716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cs typeface="Sabon Next LT"/>
              </a:rPr>
              <a:t>THANK YOU!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73579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en-GB" sz="4800">
                <a:cs typeface="Calibri Light"/>
              </a:rPr>
              <a:t>INTRODUCTION</a:t>
            </a:r>
            <a:endParaRPr lang="en-GB" sz="480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A7574A8-A48E-4FCC-B416-05B06246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6" b="14953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683" y="2249120"/>
            <a:ext cx="11825898" cy="4443193"/>
          </a:xfrm>
          <a:solidFill>
            <a:srgbClr val="000000">
              <a:alpha val="80000"/>
            </a:srgbClr>
          </a:solidFill>
        </p:spPr>
        <p:txBody>
          <a:bodyPr vert="horz" wrap="square" lIns="137160" tIns="0" rIns="228600" bIns="0" rtlCol="0" anchor="ctr">
            <a:noAutofit/>
          </a:bodyPr>
          <a:lstStyle/>
          <a:p>
            <a:pPr marL="342900" indent="-342900" algn="just">
              <a:buChar char="•"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Process of categorizing opinions from piece of text, to determine and classify the writer's attitude towards a particular topic or product.</a:t>
            </a:r>
            <a:endParaRPr lang="en-US">
              <a:solidFill>
                <a:srgbClr val="FFFFFF"/>
              </a:solidFill>
            </a:endParaRP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Numerous approaches used, based on NLP and ML techniques for extracting adequate features and classifying text in appropriate polarity labels</a:t>
            </a:r>
            <a:endParaRPr lang="en-US">
              <a:solidFill>
                <a:schemeClr val="tx1"/>
              </a:solidFill>
            </a:endParaRP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CNN and LSTM networks proved to be performant for sentiment analysis tasks</a:t>
            </a: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Word2Vec and GloVe methods used for feature extraction from words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85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r>
              <a:rPr lang="en-GB" sz="4800">
                <a:cs typeface="Calibri Light"/>
              </a:rPr>
              <a:t>INTRODUCTION</a:t>
            </a:r>
            <a:endParaRPr lang="en-GB" sz="480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A7574A8-A48E-4FCC-B416-05B06246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6" b="14953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129" y="2237397"/>
            <a:ext cx="11825898" cy="4454916"/>
          </a:xfrm>
          <a:solidFill>
            <a:srgbClr val="000000">
              <a:alpha val="80000"/>
            </a:srgbClr>
          </a:solidFill>
        </p:spPr>
        <p:txBody>
          <a:bodyPr vert="horz" wrap="square" lIns="137160" tIns="0" rIns="228600" bIns="0" rtlCol="0" anchor="ctr">
            <a:noAutofit/>
          </a:bodyPr>
          <a:lstStyle/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Sentiment analysis is still an ongoing and open research subject</a:t>
            </a:r>
            <a:endParaRPr lang="en-US">
              <a:solidFill>
                <a:schemeClr val="tx1"/>
              </a:solidFill>
            </a:endParaRP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Researchers are trying to develop new methods or improve the present ones as existing methods have variety in terms of network configuration, tuning, etc. </a:t>
            </a: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Paper contributes by evaluating the most popular deep learning methods and configurations based on an approved dataset about sentiment analysis </a:t>
            </a:r>
          </a:p>
          <a:p>
            <a:pPr marL="342900" indent="-342900" algn="just">
              <a:buChar char="•"/>
            </a:pPr>
            <a:r>
              <a:rPr lang="en-GB">
                <a:solidFill>
                  <a:schemeClr val="tx1"/>
                </a:solidFill>
                <a:ea typeface="+mn-lt"/>
                <a:cs typeface="+mn-lt"/>
              </a:rPr>
              <a:t>Dataset is created from Twitter data under a single testing framework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1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8BAAE-8869-4344-829A-E3D67DAA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0505" b="132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METHODOLOGY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3711087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/>
              <a:t>Dataset and preprocessing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/>
              <a:t>Word embedding</a:t>
            </a:r>
            <a:endParaRPr lang="en-US"/>
          </a:p>
          <a:p>
            <a:pPr marL="342900" indent="-228600">
              <a:buChar char="•"/>
            </a:pPr>
            <a:r>
              <a:rPr lang="en-US" sz="3200"/>
              <a:t>Neural networks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76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23226" y="787995"/>
            <a:ext cx="5135260" cy="13041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DATASET AND PREPROCESSING</a:t>
            </a:r>
            <a:endParaRPr lang="en-US" sz="3600">
              <a:ea typeface="Microsoft YaHei Light"/>
            </a:endParaRPr>
          </a:p>
        </p:txBody>
      </p:sp>
      <p:pic>
        <p:nvPicPr>
          <p:cNvPr id="14" name="Picture 13" descr="Blue digital binary data on a screen">
            <a:extLst>
              <a:ext uri="{FF2B5EF4-FFF2-40B4-BE49-F238E27FC236}">
                <a16:creationId xmlns:a16="http://schemas.microsoft.com/office/drawing/2014/main" id="{6ECCFD5B-5AC9-48AD-AB8B-5A606487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1" r="16802"/>
          <a:stretch/>
        </p:blipFill>
        <p:spPr>
          <a:xfrm>
            <a:off x="20" y="10"/>
            <a:ext cx="583820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377FCF0-11E4-42B2-A00D-C5F87FF8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270068"/>
              </p:ext>
            </p:extLst>
          </p:nvPr>
        </p:nvGraphicFramePr>
        <p:xfrm>
          <a:off x="6423225" y="2405187"/>
          <a:ext cx="5299383" cy="42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14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WORD EMBEDDING</a:t>
            </a:r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53A8-DBCD-45FF-A443-D32D179C15C7}"/>
              </a:ext>
            </a:extLst>
          </p:cNvPr>
          <p:cNvSpPr txBox="1"/>
          <p:nvPr/>
        </p:nvSpPr>
        <p:spPr>
          <a:xfrm>
            <a:off x="541716" y="3208364"/>
            <a:ext cx="6244190" cy="32187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/>
              <a:t>Word2Vec: Create 25-dimensional word vectors based on the dataset and discard the words that appear less than five times. Set the maximum skip length between words to 5</a:t>
            </a:r>
            <a:endParaRPr lang="en-US" sz="2100">
              <a:ea typeface="Microsoft YaHei"/>
            </a:endParaRPr>
          </a:p>
          <a:p>
            <a:pPr marL="28575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/>
              <a:t>GloVe: 25-dimensional vectors created from 2 billion tweets, which constitutes a significantly larger training dataset than the dataset extracted from SemVal data</a:t>
            </a:r>
            <a:endParaRPr lang="en-US" sz="2100">
              <a:ea typeface="Microsoft YaHei"/>
            </a:endParaRPr>
          </a:p>
          <a:p>
            <a:pPr marL="285750"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>
              <a:ea typeface="Microsoft YaHei"/>
            </a:endParaRPr>
          </a:p>
        </p:txBody>
      </p:sp>
      <p:pic>
        <p:nvPicPr>
          <p:cNvPr id="15" name="Picture 14" descr="Stock exchange numbers">
            <a:extLst>
              <a:ext uri="{FF2B5EF4-FFF2-40B4-BE49-F238E27FC236}">
                <a16:creationId xmlns:a16="http://schemas.microsoft.com/office/drawing/2014/main" id="{8A91E5E8-2BD8-4CC6-8F55-91C6BB025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2" r="28930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WORD EMBEDDING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Stock exchange numbers">
            <a:extLst>
              <a:ext uri="{FF2B5EF4-FFF2-40B4-BE49-F238E27FC236}">
                <a16:creationId xmlns:a16="http://schemas.microsoft.com/office/drawing/2014/main" id="{8A91E5E8-2BD8-4CC6-8F55-91C6BB025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2" r="2" b="4662"/>
          <a:stretch/>
        </p:blipFill>
        <p:spPr>
          <a:xfrm>
            <a:off x="7684008" y="448639"/>
            <a:ext cx="4229773" cy="2489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353A8-DBCD-45FF-A443-D32D179C15C7}"/>
              </a:ext>
            </a:extLst>
          </p:cNvPr>
          <p:cNvSpPr txBox="1"/>
          <p:nvPr/>
        </p:nvSpPr>
        <p:spPr>
          <a:xfrm>
            <a:off x="612648" y="3355848"/>
            <a:ext cx="6272784" cy="28254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/>
              <a:t>All vectors were normalized using the following equation: </a:t>
            </a:r>
            <a:endParaRPr lang="en-US" sz="2000">
              <a:ea typeface="Microsoft YaHei"/>
            </a:endParaRP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714707-E74B-4A8B-AAE0-D0B4B12D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3" y="4289239"/>
            <a:ext cx="4229773" cy="1558337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AAA1019-D777-471A-8234-3D096955A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12" y="3955180"/>
            <a:ext cx="590550" cy="6191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37880-F4FD-4424-BB3A-F6F5C7A00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339" y="4990024"/>
            <a:ext cx="1038225" cy="4667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39B437-FB88-47EB-8CDF-9E2FBB5F3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00" y="5891520"/>
            <a:ext cx="1038225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6AFF8-9A0F-4FA5-AA11-FFD9393823C9}"/>
              </a:ext>
            </a:extLst>
          </p:cNvPr>
          <p:cNvSpPr txBox="1"/>
          <p:nvPr/>
        </p:nvSpPr>
        <p:spPr>
          <a:xfrm>
            <a:off x="8099630" y="3957790"/>
            <a:ext cx="38124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ea typeface="+mn-lt"/>
                <a:cs typeface="+mn-lt"/>
              </a:rPr>
              <a:t>: is the normalized i-value of a 25-dimensional vector</a:t>
            </a:r>
            <a:endParaRPr lang="en-US" sz="2000">
              <a:ea typeface="Microsoft YaHe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4909B-A415-4C07-A178-03FC52BACE24}"/>
              </a:ext>
            </a:extLst>
          </p:cNvPr>
          <p:cNvSpPr txBox="1"/>
          <p:nvPr/>
        </p:nvSpPr>
        <p:spPr>
          <a:xfrm>
            <a:off x="8099629" y="4990176"/>
            <a:ext cx="38124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ea typeface="+mn-lt"/>
                <a:cs typeface="+mn-lt"/>
              </a:rPr>
              <a:t>: is the minimum value of the vector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99F91-2DFE-4909-AAA9-2315B1124E0C}"/>
              </a:ext>
            </a:extLst>
          </p:cNvPr>
          <p:cNvSpPr txBox="1"/>
          <p:nvPr/>
        </p:nvSpPr>
        <p:spPr>
          <a:xfrm>
            <a:off x="8099629" y="5887369"/>
            <a:ext cx="38124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ea typeface="+mn-lt"/>
                <a:cs typeface="+mn-lt"/>
              </a:rPr>
              <a:t>: is the maximum value of the vector</a:t>
            </a: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79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WORD EMBEDDING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53A8-DBCD-45FF-A443-D32D179C15C7}"/>
              </a:ext>
            </a:extLst>
          </p:cNvPr>
          <p:cNvSpPr txBox="1"/>
          <p:nvPr/>
        </p:nvSpPr>
        <p:spPr>
          <a:xfrm>
            <a:off x="619390" y="2749918"/>
            <a:ext cx="5474153" cy="25185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Sentence Vectors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Concatenate the word vectors of a tweet in order to form a unique vector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Remove extra words when tweets vary in length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Use zero padding in order to fill the missing words in a sentence</a:t>
            </a:r>
            <a:endParaRPr lang="en-US" sz="2000">
              <a:ea typeface="Microsoft YaHei"/>
            </a:endParaRPr>
          </a:p>
        </p:txBody>
      </p:sp>
      <p:pic>
        <p:nvPicPr>
          <p:cNvPr id="5" name="Picture 9" descr="Diagram&#10;&#10;Description automatically generated">
            <a:extLst>
              <a:ext uri="{FF2B5EF4-FFF2-40B4-BE49-F238E27FC236}">
                <a16:creationId xmlns:a16="http://schemas.microsoft.com/office/drawing/2014/main" id="{EDB25158-6336-4EFF-ACED-6429326A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65" y="398894"/>
            <a:ext cx="4816832" cy="2021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4FCA75-2825-4348-8BD7-586FB0091415}"/>
              </a:ext>
            </a:extLst>
          </p:cNvPr>
          <p:cNvSpPr txBox="1"/>
          <p:nvPr/>
        </p:nvSpPr>
        <p:spPr>
          <a:xfrm>
            <a:off x="6100874" y="2602433"/>
            <a:ext cx="5597056" cy="28257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Sentence Regions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Divide the word vectors of a sentence in regions using the punctuation marks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Doing so preserves information in a sentence</a:t>
            </a:r>
            <a:endParaRPr lang="en-US" sz="2000">
              <a:ea typeface="Microsoft YaHei"/>
            </a:endParaRPr>
          </a:p>
          <a:p>
            <a:pPr marL="514350" lvl="1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Every sentence has 8 regions, and every region has 10 25-dimensional words</a:t>
            </a:r>
            <a:endParaRPr lang="en-US" sz="2000">
              <a:ea typeface="Microsoft YaHe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BAFAE-2C04-4B53-878C-BAF52DEAE1C1}"/>
              </a:ext>
            </a:extLst>
          </p:cNvPr>
          <p:cNvSpPr txBox="1"/>
          <p:nvPr/>
        </p:nvSpPr>
        <p:spPr>
          <a:xfrm>
            <a:off x="619433" y="5732206"/>
            <a:ext cx="11076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GB" sz="2000">
                <a:ea typeface="+mn-lt"/>
                <a:cs typeface="+mn-lt"/>
              </a:rPr>
              <a:t>Converted dataset: non-regional having input size 1000, regional based sentences having input size 2000</a:t>
            </a:r>
            <a:endParaRPr lang="en-US" sz="2000"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6931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5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Microsoft YaHei Light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6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7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8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office theme</vt:lpstr>
      <vt:lpstr>DappledVTI</vt:lpstr>
      <vt:lpstr>3DFloatVTI</vt:lpstr>
      <vt:lpstr>AccentBoxVTI</vt:lpstr>
      <vt:lpstr>AccentBoxVTI</vt:lpstr>
      <vt:lpstr>RetrospectVTI</vt:lpstr>
      <vt:lpstr>SketchLinesVTI</vt:lpstr>
      <vt:lpstr>AccentBoxVTI</vt:lpstr>
      <vt:lpstr>EVALUATION OF DEEP LEARNING TECHNIQUES IN SENTIMENT ANALYSIS FROM TWITTER DATA</vt:lpstr>
      <vt:lpstr>INTRODUCTION</vt:lpstr>
      <vt:lpstr>INTRODUCTION</vt:lpstr>
      <vt:lpstr>INTRODUCTION</vt:lpstr>
      <vt:lpstr>METHODOLOGY</vt:lpstr>
      <vt:lpstr>DATASET AND PREPROCESSING</vt:lpstr>
      <vt:lpstr>WORD EMBEDDING</vt:lpstr>
      <vt:lpstr>WORD EMBEDDING</vt:lpstr>
      <vt:lpstr>WORD EMBEDDING</vt:lpstr>
      <vt:lpstr>NEURAL NETWORKS</vt:lpstr>
      <vt:lpstr>NEURAL NETWORKS</vt:lpstr>
      <vt:lpstr>NEURAL NETWORKS</vt:lpstr>
      <vt:lpstr>RESULTS</vt:lpstr>
      <vt:lpstr>RESULTS</vt:lpstr>
      <vt:lpstr>RESULTS</vt:lpstr>
      <vt:lpstr>RESULTS</vt:lpstr>
      <vt:lpstr>CONCLUSION</vt:lpstr>
      <vt:lpstr>STRATEGY FOR IMPLEMENTATION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2021-03-29T07:14:22Z</dcterms:created>
  <dcterms:modified xsi:type="dcterms:W3CDTF">2021-04-28T13:22:38Z</dcterms:modified>
</cp:coreProperties>
</file>